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9144000" cy="5143500" type="screen16x9"/>
  <p:notesSz cx="6858000" cy="9144000"/>
  <p:embeddedFontLst>
    <p:embeddedFont>
      <p:font typeface="Nanum Gothic" panose="020B0604020202020204" charset="-127"/>
      <p:regular r:id="rId16"/>
      <p:bold r:id="rId17"/>
    </p:embeddedFont>
    <p:embeddedFont>
      <p:font typeface="나눔고딕" panose="020D0604000000000000" pitchFamily="34" charset="-127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0D3"/>
    <a:srgbClr val="00D3AB"/>
    <a:srgbClr val="487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EDA032-5D10-4402-80D6-EDD63E0CEA62}">
  <a:tblStyle styleId="{2CEDA032-5D10-4402-80D6-EDD63E0CEA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3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57DE54E-FD84-499E-AD09-02ECEC2571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70675C-FF9C-47BA-8B1A-ADDC6DE58E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53B12-5B72-4E84-8A52-A0E6763C5498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02DF40-3A91-4A5B-B903-5ACD76C848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5123B5-0CFB-48B2-82D0-770FCD8506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457B7-628B-46EE-B9D4-010CD1033D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30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엔터프라이즈급에서는</a:t>
            </a:r>
            <a:r>
              <a:rPr lang="ko-KR" altLang="en-US" dirty="0"/>
              <a:t> 확장성 있고 효율적인 설계</a:t>
            </a:r>
            <a:r>
              <a:rPr lang="en-US" altLang="ko-KR" dirty="0"/>
              <a:t>, </a:t>
            </a:r>
            <a:r>
              <a:rPr lang="ko-KR" altLang="en-US" dirty="0"/>
              <a:t>프로그래밍이 필요합니다</a:t>
            </a:r>
          </a:p>
        </p:txBody>
      </p:sp>
    </p:spTree>
    <p:extLst>
      <p:ext uri="{BB962C8B-B14F-4D97-AF65-F5344CB8AC3E}">
        <p14:creationId xmlns:p14="http://schemas.microsoft.com/office/powerpoint/2010/main" val="35443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개인적으로 </a:t>
            </a:r>
            <a:r>
              <a:rPr lang="en-US" altLang="ko-KR" dirty="0"/>
              <a:t>1</a:t>
            </a:r>
            <a:r>
              <a:rPr lang="ko-KR" altLang="en-US" dirty="0"/>
              <a:t>차 과제의 목적은 사람인에서 사용하는 기술 스택인 </a:t>
            </a:r>
            <a:r>
              <a:rPr lang="en-US" altLang="ko-KR" dirty="0"/>
              <a:t>PHP</a:t>
            </a:r>
            <a:r>
              <a:rPr lang="ko-KR" altLang="en-US" dirty="0"/>
              <a:t>와 웹의 전반적인 이해를 </a:t>
            </a:r>
            <a:r>
              <a:rPr lang="ko-KR" altLang="en-US" dirty="0" err="1"/>
              <a:t>돕기위한</a:t>
            </a:r>
            <a:r>
              <a:rPr lang="ko-KR" altLang="en-US" dirty="0"/>
              <a:t> 것이라고 생각됩니다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65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가장 기본적이지만 민감하고 중요한 회원정보의 암호화 방법</a:t>
            </a:r>
            <a:r>
              <a:rPr lang="en-US" altLang="ko-KR" dirty="0"/>
              <a:t>, </a:t>
            </a:r>
            <a:r>
              <a:rPr lang="ko-KR" altLang="en-US" dirty="0"/>
              <a:t>인증 방법</a:t>
            </a:r>
            <a:r>
              <a:rPr lang="en-US" altLang="ko-KR" dirty="0"/>
              <a:t>, </a:t>
            </a:r>
            <a:r>
              <a:rPr lang="ko-KR" altLang="en-US" dirty="0"/>
              <a:t>유효성 검사</a:t>
            </a:r>
            <a:r>
              <a:rPr lang="en-US" altLang="ko-KR" dirty="0"/>
              <a:t>, </a:t>
            </a:r>
            <a:r>
              <a:rPr lang="ko-KR" altLang="en-US" dirty="0"/>
              <a:t>휴면 정책 등을 </a:t>
            </a:r>
            <a:r>
              <a:rPr lang="en-US" altLang="ko-KR" dirty="0"/>
              <a:t>PHP</a:t>
            </a:r>
            <a:r>
              <a:rPr lang="ko-KR" altLang="en-US" dirty="0"/>
              <a:t>로 경험해보고 </a:t>
            </a:r>
            <a:r>
              <a:rPr lang="ko-KR" altLang="en-US" dirty="0" err="1"/>
              <a:t>확장성있고</a:t>
            </a:r>
            <a:r>
              <a:rPr lang="ko-KR" altLang="en-US" dirty="0"/>
              <a:t> 더 효율적인 방법을 찾아보면서 </a:t>
            </a:r>
            <a:r>
              <a:rPr lang="en-US" altLang="ko-KR" dirty="0"/>
              <a:t>PHP</a:t>
            </a:r>
            <a:r>
              <a:rPr lang="ko-KR" altLang="en-US" dirty="0"/>
              <a:t>와 웹에 익숙해질 수 있는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52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6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/>
              <a:t>TIMESTAMP? -&gt; </a:t>
            </a:r>
            <a:r>
              <a:rPr lang="ko-KR" altLang="en-US" dirty="0" err="1"/>
              <a:t>타임존에</a:t>
            </a:r>
            <a:r>
              <a:rPr lang="ko-KR" altLang="en-US" dirty="0"/>
              <a:t> 따라 값이 달라짐 </a:t>
            </a:r>
            <a:r>
              <a:rPr lang="en-US" altLang="ko-KR" dirty="0"/>
              <a:t>-&gt; </a:t>
            </a:r>
            <a:r>
              <a:rPr lang="ko-KR" altLang="en-US" dirty="0"/>
              <a:t>글로벌 서비스 시 </a:t>
            </a:r>
            <a:r>
              <a:rPr lang="en-US" altLang="ko-KR" dirty="0"/>
              <a:t>UTC </a:t>
            </a:r>
            <a:r>
              <a:rPr lang="ko-KR" altLang="en-US" dirty="0"/>
              <a:t>지원 가능한 </a:t>
            </a:r>
            <a:r>
              <a:rPr lang="en-US" altLang="ko-KR" dirty="0"/>
              <a:t>TIMESTAMP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RFC(Request for Comments)?? </a:t>
            </a:r>
            <a:r>
              <a:rPr lang="ko-KR" altLang="en-US" dirty="0"/>
              <a:t>웹 개발에서 필요한 기술</a:t>
            </a:r>
            <a:r>
              <a:rPr lang="en-US" altLang="ko-KR" dirty="0"/>
              <a:t>, </a:t>
            </a:r>
            <a:r>
              <a:rPr lang="ko-KR" altLang="en-US" dirty="0"/>
              <a:t>연구 결과</a:t>
            </a:r>
            <a:r>
              <a:rPr lang="en-US" altLang="ko-KR" dirty="0"/>
              <a:t>, </a:t>
            </a:r>
            <a:r>
              <a:rPr lang="ko-KR" altLang="en-US" dirty="0"/>
              <a:t>절차 등을 기술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RFC 2821</a:t>
            </a:r>
            <a:r>
              <a:rPr lang="ko-KR" altLang="en-US" dirty="0"/>
              <a:t>에서 </a:t>
            </a:r>
            <a:r>
              <a:rPr lang="en-US" altLang="ko-KR" dirty="0"/>
              <a:t>256</a:t>
            </a:r>
            <a:r>
              <a:rPr lang="ko-KR" altLang="en-US" dirty="0"/>
              <a:t>자로 제한했기 때문에 이메일은 </a:t>
            </a:r>
            <a:r>
              <a:rPr lang="en-US" altLang="ko-KR" dirty="0"/>
              <a:t>256</a:t>
            </a:r>
            <a:r>
              <a:rPr lang="ko-KR" altLang="en-US" dirty="0"/>
              <a:t>자로 주었음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State</a:t>
            </a:r>
            <a:r>
              <a:rPr lang="ko-KR" altLang="en-US" dirty="0"/>
              <a:t>를 따로 </a:t>
            </a:r>
            <a:r>
              <a:rPr lang="ko-KR" altLang="en-US" dirty="0" err="1"/>
              <a:t>빼준</a:t>
            </a:r>
            <a:r>
              <a:rPr lang="ko-KR" altLang="en-US" dirty="0"/>
              <a:t> 이유</a:t>
            </a:r>
            <a:r>
              <a:rPr lang="en-US" altLang="ko-KR" dirty="0"/>
              <a:t>??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칼럼 수정이 자유롭고</a:t>
            </a:r>
            <a:r>
              <a:rPr lang="en-US" altLang="ko-KR" dirty="0"/>
              <a:t>, </a:t>
            </a:r>
            <a:r>
              <a:rPr lang="ko-KR" altLang="en-US" dirty="0"/>
              <a:t>다양한 테이블에서 참조 가능하기 때문에 확장성이 좋음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682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왜 </a:t>
            </a:r>
            <a:r>
              <a:rPr lang="en-US" altLang="ko-KR" dirty="0"/>
              <a:t>NGINX?? Apache</a:t>
            </a:r>
            <a:r>
              <a:rPr lang="ko-KR" altLang="en-US" dirty="0"/>
              <a:t>는 사용해봤고</a:t>
            </a:r>
            <a:r>
              <a:rPr lang="en-US" altLang="ko-KR" dirty="0"/>
              <a:t>, </a:t>
            </a:r>
            <a:r>
              <a:rPr lang="ko-KR" altLang="en-US" dirty="0"/>
              <a:t>비동기방식인 </a:t>
            </a:r>
            <a:r>
              <a:rPr lang="en-US" altLang="ko-KR" dirty="0"/>
              <a:t>Event Driven </a:t>
            </a:r>
            <a:r>
              <a:rPr lang="ko-KR" altLang="en-US" dirty="0"/>
              <a:t>방식을 사용하는 </a:t>
            </a:r>
            <a:r>
              <a:rPr lang="en-US" altLang="ko-KR" dirty="0"/>
              <a:t>NGINX</a:t>
            </a:r>
            <a:r>
              <a:rPr lang="ko-KR" altLang="en-US" dirty="0"/>
              <a:t>가 메모리 측면에서 장점이 있기 때문에 </a:t>
            </a:r>
            <a:r>
              <a:rPr lang="ko-KR" altLang="en-US" dirty="0" err="1"/>
              <a:t>엔터프라이즈급에서</a:t>
            </a:r>
            <a:r>
              <a:rPr lang="ko-KR" altLang="en-US" dirty="0"/>
              <a:t> 적절하다고 생각</a:t>
            </a:r>
            <a:br>
              <a:rPr lang="en-US" altLang="ko-KR" dirty="0"/>
            </a:br>
            <a:r>
              <a:rPr lang="en-US" altLang="ko-KR" dirty="0"/>
              <a:t>CGI(Common </a:t>
            </a:r>
            <a:r>
              <a:rPr lang="en-US" altLang="ko-KR"/>
              <a:t>Gateway Interface)</a:t>
            </a:r>
            <a:r>
              <a:rPr lang="ko-KR" altLang="en-US"/>
              <a:t> </a:t>
            </a:r>
            <a:r>
              <a:rPr lang="en-US" altLang="ko-KR" dirty="0"/>
              <a:t>-&gt; Web Server</a:t>
            </a:r>
            <a:r>
              <a:rPr lang="ko-KR" altLang="en-US" dirty="0"/>
              <a:t>와 </a:t>
            </a:r>
            <a:r>
              <a:rPr lang="en-US" altLang="ko-KR" dirty="0"/>
              <a:t>Server Side Script </a:t>
            </a:r>
            <a:r>
              <a:rPr lang="ko-KR" altLang="en-US" dirty="0"/>
              <a:t>사이에서 정보를 주고받는 방법이나 규약들을 말함</a:t>
            </a:r>
          </a:p>
        </p:txBody>
      </p:sp>
    </p:spTree>
    <p:extLst>
      <p:ext uri="{BB962C8B-B14F-4D97-AF65-F5344CB8AC3E}">
        <p14:creationId xmlns:p14="http://schemas.microsoft.com/office/powerpoint/2010/main" val="256209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2A3D61-1137-454A-ADA3-B136FE1F980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AC8CABA-A753-4157-8AD5-744D33A17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993" y="162934"/>
            <a:ext cx="6199200" cy="46080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1B887BF0-BA32-41D0-B823-E9353E75A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871" y="2571750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#2</a:t>
            </a:r>
            <a:endParaRPr lang="ko-KR" altLang="en-US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F527AC6F-306F-44AB-B71D-90C6D19DB2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871" y="1853077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#1</a:t>
            </a:r>
            <a:endParaRPr lang="ko-KR" altLang="en-US" dirty="0"/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EB6BA921-B03D-40FE-92A6-D356EBBD6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871" y="3290500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31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category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384193" y="4663217"/>
            <a:ext cx="63696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altLang="ko" smtClean="0"/>
              <a:pPr algn="r"/>
              <a:t>‹#›</a:t>
            </a:fld>
            <a:endParaRPr lang="ko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1F4E0C-243E-4968-9B3A-36EC01904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993" y="162934"/>
            <a:ext cx="6199200" cy="46080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E9E8D92-3F31-4A19-8B2B-BE7C11995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871" y="2571750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#2</a:t>
            </a:r>
            <a:endParaRPr lang="ko-KR" altLang="en-US" dirty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1866FD59-3163-44E2-B965-E9D6F04752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871" y="1853077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rgbClr val="00D3AB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#1</a:t>
            </a:r>
            <a:endParaRPr lang="ko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AC06A247-66B8-4977-8B56-31BD696BB1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871" y="3290500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#3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238860-1254-422F-8D6B-191378DE2A6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420B92B-6144-4057-8B31-B517F7AAA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993" y="162934"/>
            <a:ext cx="6199200" cy="46080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B687475B-218D-471A-855A-0B4A7F4667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871" y="2571750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rgbClr val="00D3AB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#2</a:t>
            </a:r>
            <a:endParaRPr lang="ko-KR" altLang="en-US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20C87144-7933-42C1-AA83-73CCABD1EB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871" y="1853077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#1</a:t>
            </a:r>
            <a:endParaRPr lang="ko-KR" altLang="en-US" dirty="0"/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EA4BA5C-C843-4285-B6C1-CBE1E8C2F6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871" y="3290500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01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6ED084-2C93-49E9-85BB-A0F6971AABB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3969864-EB25-4875-BE24-5E2CF2260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4993" y="162934"/>
            <a:ext cx="6199200" cy="460800"/>
          </a:xfrm>
          <a:prstGeom prst="rect">
            <a:avLst/>
          </a:prstGeom>
        </p:spPr>
        <p:txBody>
          <a:bodyPr/>
          <a:lstStyle>
            <a:lvl1pPr>
              <a:defRPr sz="2400" b="1"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25FB19C3-74BA-4C5D-8D46-6CF7F3121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871" y="2571750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#2</a:t>
            </a:r>
            <a:endParaRPr lang="ko-KR" altLang="en-US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C650D392-7B59-4C16-B965-3DE12CC30D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871" y="1853077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#1</a:t>
            </a:r>
            <a:endParaRPr lang="ko-KR" altLang="en-US" dirty="0"/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F9E00D91-CC34-4E37-BF73-402A7B4F0F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871" y="3290500"/>
            <a:ext cx="1692000" cy="338400"/>
          </a:xfrm>
          <a:prstGeom prst="rect">
            <a:avLst/>
          </a:prstGeom>
        </p:spPr>
        <p:txBody>
          <a:bodyPr/>
          <a:lstStyle>
            <a:lvl1pPr algn="ctr">
              <a:defRPr sz="1800" b="1">
                <a:solidFill>
                  <a:srgbClr val="00D3AB"/>
                </a:solidFill>
                <a:latin typeface="Nanum Gothic" panose="020B0604020202020204" charset="-127"/>
                <a:ea typeface="Nanum Gothic" panose="020B0604020202020204" charset="-127"/>
              </a:defRPr>
            </a:lvl1pPr>
          </a:lstStyle>
          <a:p>
            <a:pPr lvl="0"/>
            <a:r>
              <a:rPr lang="en-US" altLang="ko-KR" dirty="0"/>
              <a:t>Content #3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41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97FEE58-79FF-49F2-B161-1007C1C0BDF5}"/>
              </a:ext>
            </a:extLst>
          </p:cNvPr>
          <p:cNvSpPr/>
          <p:nvPr userDrawn="1"/>
        </p:nvSpPr>
        <p:spPr>
          <a:xfrm>
            <a:off x="0" y="0"/>
            <a:ext cx="1918855" cy="5143500"/>
          </a:xfrm>
          <a:prstGeom prst="rect">
            <a:avLst/>
          </a:prstGeom>
          <a:solidFill>
            <a:srgbClr val="487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C92AE5-B73B-4606-81AB-830B3A9D73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86059" y="130809"/>
            <a:ext cx="512319" cy="517769"/>
          </a:xfrm>
          <a:prstGeom prst="rect">
            <a:avLst/>
          </a:prstGeom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A6C8581B-B671-4321-9943-A9881C972525}"/>
              </a:ext>
            </a:extLst>
          </p:cNvPr>
          <p:cNvSpPr/>
          <p:nvPr userDrawn="1"/>
        </p:nvSpPr>
        <p:spPr>
          <a:xfrm rot="16200000">
            <a:off x="8742219" y="4741719"/>
            <a:ext cx="401781" cy="401781"/>
          </a:xfrm>
          <a:prstGeom prst="rtTriangle">
            <a:avLst/>
          </a:prstGeom>
          <a:solidFill>
            <a:srgbClr val="487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12;p2">
            <a:extLst>
              <a:ext uri="{FF2B5EF4-FFF2-40B4-BE49-F238E27FC236}">
                <a16:creationId xmlns:a16="http://schemas.microsoft.com/office/drawing/2014/main" id="{ABEFC138-ACBE-4BEE-B58F-10CDDE5DE82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356600" y="4663217"/>
            <a:ext cx="66455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latin typeface="Nanum Gothic" panose="020B0604020202020204" charset="-127"/>
                <a:ea typeface="Nanum Gothic" panose="020B0604020202020204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altLang="ko" smtClean="0"/>
              <a:pPr algn="r"/>
              <a:t>‹#›</a:t>
            </a:fld>
            <a:endParaRPr lang="ko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456CB3C-C92E-44D2-8D77-A46C2353FF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7582" y="-1"/>
            <a:ext cx="1861273" cy="1853001"/>
          </a:xfrm>
          <a:prstGeom prst="rect">
            <a:avLst/>
          </a:prstGeom>
        </p:spPr>
      </p:pic>
      <p:pic>
        <p:nvPicPr>
          <p:cNvPr id="39" name="Google Shape;77;p16">
            <a:extLst>
              <a:ext uri="{FF2B5EF4-FFF2-40B4-BE49-F238E27FC236}">
                <a16:creationId xmlns:a16="http://schemas.microsoft.com/office/drawing/2014/main" id="{95BD94AA-EC4D-4B32-A438-BD9DC6806DDD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7109" y="731350"/>
            <a:ext cx="7020000" cy="84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58" r:id="rId2"/>
    <p:sldLayoutId id="2147483660" r:id="rId3"/>
    <p:sldLayoutId id="214748366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293D-FBEA-452D-AD01-5F567844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IT</a:t>
            </a:r>
            <a:r>
              <a:rPr lang="ko-KR" altLang="en-US" b="1" dirty="0"/>
              <a:t> 연구소 인턴 </a:t>
            </a:r>
            <a:r>
              <a:rPr lang="en-US" altLang="ko-KR" b="1" dirty="0"/>
              <a:t>OJT 1</a:t>
            </a:r>
            <a:r>
              <a:rPr lang="ko-KR" altLang="en-US" b="1" dirty="0"/>
              <a:t>차 과제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41FE2-3121-4C9E-BFFF-6A06BED47B15}"/>
              </a:ext>
            </a:extLst>
          </p:cNvPr>
          <p:cNvSpPr txBox="1"/>
          <p:nvPr/>
        </p:nvSpPr>
        <p:spPr>
          <a:xfrm>
            <a:off x="3136425" y="2094696"/>
            <a:ext cx="4753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  <a:t>엔터프라이즈급</a:t>
            </a:r>
            <a:r>
              <a:rPr lang="ko-KR" altLang="en-US" sz="2800" b="1" dirty="0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  <a:t> 사이트</a:t>
            </a:r>
            <a:br>
              <a:rPr lang="en-US" altLang="ko-KR" sz="2800" b="1" dirty="0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</a:br>
            <a:r>
              <a:rPr lang="ko-KR" altLang="en-US" sz="2800" b="1" dirty="0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  <a:t> </a:t>
            </a:r>
            <a:r>
              <a:rPr lang="ko-KR" altLang="en-US" sz="2800" b="1" dirty="0" err="1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  <a:t>멤버쉽</a:t>
            </a:r>
            <a:r>
              <a:rPr lang="ko-KR" altLang="en-US" sz="2800" b="1" dirty="0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  <a:t> 구성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AE3A7E8-9C4B-4E95-B272-02AEE6E4077B}"/>
              </a:ext>
            </a:extLst>
          </p:cNvPr>
          <p:cNvSpPr txBox="1">
            <a:spLocks/>
          </p:cNvSpPr>
          <p:nvPr/>
        </p:nvSpPr>
        <p:spPr>
          <a:xfrm>
            <a:off x="2413593" y="3502288"/>
            <a:ext cx="6199200" cy="460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rgbClr val="000000"/>
                </a:solidFill>
                <a:latin typeface="Nanum Gothic" panose="020B0604020202020204" charset="-127"/>
                <a:ea typeface="Nanum Gothic" panose="020B060402020202020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600" b="1" dirty="0"/>
              <a:t>IT</a:t>
            </a:r>
            <a:r>
              <a:rPr lang="ko-KR" altLang="en-US" sz="1600" b="1" dirty="0"/>
              <a:t> 연구소</a:t>
            </a:r>
            <a:br>
              <a:rPr lang="en-US" altLang="ko-KR" sz="1600" b="1" dirty="0"/>
            </a:br>
            <a:r>
              <a:rPr lang="ko-KR" altLang="en-US" sz="1600" b="1" dirty="0"/>
              <a:t>인턴 윤창현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2D53A34-BE37-43D2-A145-2253EE3876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" smtClean="0"/>
              <a:pPr algn="r"/>
              <a:t>1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37610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CEB3A8-49E8-4AA0-B209-94BB1185C8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43AC62-6DC7-4C50-80BE-75E01678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F9E3DA-AE2A-4049-80BF-F391CF521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선정 이유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576FCB-8C7D-4A1A-B3C3-A8DFD4F3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2DDB478-3F11-48FF-ADF9-D4DC93C42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22BE19-9D13-4DB2-9993-3F961F49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37" y="2223618"/>
            <a:ext cx="1503151" cy="9250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E30DCD-909F-43C8-9C22-ADD2D7F11043}"/>
              </a:ext>
            </a:extLst>
          </p:cNvPr>
          <p:cNvSpPr txBox="1"/>
          <p:nvPr/>
        </p:nvSpPr>
        <p:spPr>
          <a:xfrm>
            <a:off x="2979954" y="3445445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 Gothic" panose="020B0604020202020204" charset="-127"/>
                <a:ea typeface="Nanum Gothic" panose="020B0604020202020204" charset="-127"/>
              </a:rPr>
              <a:t>…</a:t>
            </a:r>
            <a:endParaRPr lang="ko-KR" altLang="en-US" sz="2000" b="1" dirty="0"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755E66-871F-45EA-AE07-857B203671DC}"/>
              </a:ext>
            </a:extLst>
          </p:cNvPr>
          <p:cNvSpPr/>
          <p:nvPr/>
        </p:nvSpPr>
        <p:spPr>
          <a:xfrm>
            <a:off x="2346513" y="1523623"/>
            <a:ext cx="1692000" cy="2772711"/>
          </a:xfrm>
          <a:prstGeom prst="rect">
            <a:avLst/>
          </a:prstGeom>
          <a:noFill/>
          <a:ln>
            <a:solidFill>
              <a:srgbClr val="4876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36BE56-2149-4ECA-9CEB-65625C945460}"/>
              </a:ext>
            </a:extLst>
          </p:cNvPr>
          <p:cNvSpPr/>
          <p:nvPr/>
        </p:nvSpPr>
        <p:spPr>
          <a:xfrm>
            <a:off x="2346513" y="1523624"/>
            <a:ext cx="1692000" cy="376517"/>
          </a:xfrm>
          <a:prstGeom prst="rect">
            <a:avLst/>
          </a:prstGeom>
          <a:solidFill>
            <a:srgbClr val="487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Clients</a:t>
            </a:r>
            <a:endParaRPr lang="ko-KR" altLang="en-US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38FE972-2416-4C35-924D-511973E57F7D}"/>
              </a:ext>
            </a:extLst>
          </p:cNvPr>
          <p:cNvSpPr/>
          <p:nvPr/>
        </p:nvSpPr>
        <p:spPr>
          <a:xfrm>
            <a:off x="4126125" y="2604968"/>
            <a:ext cx="437030" cy="265313"/>
          </a:xfrm>
          <a:prstGeom prst="rightArrow">
            <a:avLst/>
          </a:prstGeom>
          <a:noFill/>
          <a:ln>
            <a:solidFill>
              <a:srgbClr val="B4C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105642-0D6D-4538-8B6E-B6B19F741599}"/>
              </a:ext>
            </a:extLst>
          </p:cNvPr>
          <p:cNvSpPr/>
          <p:nvPr/>
        </p:nvSpPr>
        <p:spPr>
          <a:xfrm>
            <a:off x="4648288" y="1523623"/>
            <a:ext cx="4045235" cy="2772712"/>
          </a:xfrm>
          <a:prstGeom prst="rect">
            <a:avLst/>
          </a:prstGeom>
          <a:noFill/>
          <a:ln>
            <a:solidFill>
              <a:srgbClr val="00D3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4EC4CB-79F7-4667-9578-C12EAD6EBCD7}"/>
              </a:ext>
            </a:extLst>
          </p:cNvPr>
          <p:cNvSpPr/>
          <p:nvPr/>
        </p:nvSpPr>
        <p:spPr>
          <a:xfrm>
            <a:off x="4648288" y="1523923"/>
            <a:ext cx="4045234" cy="376517"/>
          </a:xfrm>
          <a:prstGeom prst="rect">
            <a:avLst/>
          </a:prstGeom>
          <a:solidFill>
            <a:srgbClr val="00D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Server</a:t>
            </a:r>
            <a:endParaRPr lang="ko-KR" altLang="en-US" b="1" dirty="0"/>
          </a:p>
        </p:txBody>
      </p:sp>
      <p:pic>
        <p:nvPicPr>
          <p:cNvPr id="25" name="그림 24" descr="텍스트, 실외, 표지판, 때리는이(가) 표시된 사진&#10;&#10;자동 생성된 설명">
            <a:extLst>
              <a:ext uri="{FF2B5EF4-FFF2-40B4-BE49-F238E27FC236}">
                <a16:creationId xmlns:a16="http://schemas.microsoft.com/office/drawing/2014/main" id="{5C802E1E-90AA-4C66-8D30-7D5763FA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337" y="2412842"/>
            <a:ext cx="794954" cy="6218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EFB0480-6671-47F0-9025-DC16819D2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391" y="2129717"/>
            <a:ext cx="897872" cy="627509"/>
          </a:xfrm>
          <a:prstGeom prst="rect">
            <a:avLst/>
          </a:prstGeom>
        </p:spPr>
      </p:pic>
      <p:pic>
        <p:nvPicPr>
          <p:cNvPr id="29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B97D00-1A0F-4B3E-ABB3-FB096EC6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137" y="2205652"/>
            <a:ext cx="508043" cy="5017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16B3B0-33E0-4FA7-B301-E745F9CA5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137" y="3451651"/>
            <a:ext cx="617023" cy="617023"/>
          </a:xfrm>
          <a:prstGeom prst="rect">
            <a:avLst/>
          </a:prstGeom>
        </p:spPr>
      </p:pic>
      <p:pic>
        <p:nvPicPr>
          <p:cNvPr id="33" name="그림 32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4E3ACB55-CAD8-4AD2-80D4-396495BEDE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1160" y="3438532"/>
            <a:ext cx="621087" cy="621087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4743BE1-2DE6-4505-B5C3-42C640510714}"/>
              </a:ext>
            </a:extLst>
          </p:cNvPr>
          <p:cNvSpPr/>
          <p:nvPr/>
        </p:nvSpPr>
        <p:spPr>
          <a:xfrm rot="19720144">
            <a:off x="5635073" y="2257472"/>
            <a:ext cx="326565" cy="198252"/>
          </a:xfrm>
          <a:prstGeom prst="rightArrow">
            <a:avLst/>
          </a:prstGeom>
          <a:noFill/>
          <a:ln>
            <a:solidFill>
              <a:srgbClr val="B4C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8834452-25F9-4C42-B13A-27817F8D1B0B}"/>
              </a:ext>
            </a:extLst>
          </p:cNvPr>
          <p:cNvSpPr/>
          <p:nvPr/>
        </p:nvSpPr>
        <p:spPr>
          <a:xfrm rot="8920144">
            <a:off x="5635073" y="2601580"/>
            <a:ext cx="326565" cy="198252"/>
          </a:xfrm>
          <a:prstGeom prst="rightArrow">
            <a:avLst/>
          </a:prstGeom>
          <a:noFill/>
          <a:ln>
            <a:solidFill>
              <a:srgbClr val="B4C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906488A-C76A-40EA-B4E7-7EB9837C9308}"/>
              </a:ext>
            </a:extLst>
          </p:cNvPr>
          <p:cNvSpPr/>
          <p:nvPr/>
        </p:nvSpPr>
        <p:spPr>
          <a:xfrm>
            <a:off x="6076287" y="2046902"/>
            <a:ext cx="1459005" cy="793141"/>
          </a:xfrm>
          <a:prstGeom prst="roundRect">
            <a:avLst/>
          </a:prstGeom>
          <a:noFill/>
          <a:ln>
            <a:solidFill>
              <a:srgbClr val="00D3A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77AF08B-1293-4B56-ABCE-CA33CD41E3B3}"/>
              </a:ext>
            </a:extLst>
          </p:cNvPr>
          <p:cNvSpPr/>
          <p:nvPr/>
        </p:nvSpPr>
        <p:spPr>
          <a:xfrm rot="13064235">
            <a:off x="7625228" y="2263384"/>
            <a:ext cx="326565" cy="198252"/>
          </a:xfrm>
          <a:prstGeom prst="rightArrow">
            <a:avLst/>
          </a:prstGeom>
          <a:noFill/>
          <a:ln>
            <a:solidFill>
              <a:srgbClr val="B4C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E842526-EA57-4A50-B0FB-41FDDB86865F}"/>
              </a:ext>
            </a:extLst>
          </p:cNvPr>
          <p:cNvSpPr/>
          <p:nvPr/>
        </p:nvSpPr>
        <p:spPr>
          <a:xfrm rot="2264235">
            <a:off x="7625228" y="2607492"/>
            <a:ext cx="326565" cy="198252"/>
          </a:xfrm>
          <a:prstGeom prst="rightArrow">
            <a:avLst/>
          </a:prstGeom>
          <a:noFill/>
          <a:ln>
            <a:solidFill>
              <a:srgbClr val="B4C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2C81D82-4F6C-4A61-A497-B61C0BEA0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4546" y="2412842"/>
            <a:ext cx="621859" cy="62185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199722F-131D-4EFE-A3BD-E92C56437133}"/>
              </a:ext>
            </a:extLst>
          </p:cNvPr>
          <p:cNvSpPr/>
          <p:nvPr/>
        </p:nvSpPr>
        <p:spPr>
          <a:xfrm>
            <a:off x="6076286" y="3352965"/>
            <a:ext cx="1459005" cy="793141"/>
          </a:xfrm>
          <a:prstGeom prst="roundRect">
            <a:avLst/>
          </a:prstGeom>
          <a:noFill/>
          <a:ln>
            <a:solidFill>
              <a:srgbClr val="00D3A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FC2E3C5D-7B86-4F60-BCFC-94B91F7B67ED}"/>
              </a:ext>
            </a:extLst>
          </p:cNvPr>
          <p:cNvSpPr/>
          <p:nvPr/>
        </p:nvSpPr>
        <p:spPr>
          <a:xfrm rot="5400000">
            <a:off x="6637878" y="2999884"/>
            <a:ext cx="326565" cy="198252"/>
          </a:xfrm>
          <a:prstGeom prst="rightArrow">
            <a:avLst/>
          </a:prstGeom>
          <a:noFill/>
          <a:ln>
            <a:solidFill>
              <a:srgbClr val="B4C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8348328-BDEF-476C-A2FD-7660EBB35A13}"/>
              </a:ext>
            </a:extLst>
          </p:cNvPr>
          <p:cNvSpPr/>
          <p:nvPr/>
        </p:nvSpPr>
        <p:spPr>
          <a:xfrm rot="10800000">
            <a:off x="4134970" y="2975117"/>
            <a:ext cx="437030" cy="265313"/>
          </a:xfrm>
          <a:prstGeom prst="rightArrow">
            <a:avLst/>
          </a:prstGeom>
          <a:noFill/>
          <a:ln>
            <a:solidFill>
              <a:srgbClr val="B4C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66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9" grpId="0" animBg="1"/>
      <p:bldP spid="20" grpId="0" animBg="1"/>
      <p:bldP spid="22" grpId="0" animBg="1"/>
      <p:bldP spid="23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7" grpId="0" animBg="1"/>
      <p:bldP spid="49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CEB3A8-49E8-4AA0-B209-94BB1185C8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43AC62-6DC7-4C50-80BE-75E01678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WBS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F9E3DA-AE2A-4049-80BF-F391CF521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선정 이유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576FCB-8C7D-4A1A-B3C3-A8DFD4F3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2DDB478-3F11-48FF-ADF9-D4DC93C42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23C481-7135-441C-BDF9-21373DA63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73192" y="915794"/>
            <a:ext cx="6880088" cy="38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82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293D-FBEA-452D-AD01-5F567844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IT</a:t>
            </a:r>
            <a:r>
              <a:rPr lang="ko-KR" altLang="en-US" b="1" dirty="0"/>
              <a:t> 연구소 인턴 </a:t>
            </a:r>
            <a:r>
              <a:rPr lang="en-US" altLang="ko-KR" b="1" dirty="0"/>
              <a:t>OJT 1</a:t>
            </a:r>
            <a:r>
              <a:rPr lang="ko-KR" altLang="en-US" b="1" dirty="0"/>
              <a:t>차 과제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41FE2-3121-4C9E-BFFF-6A06BED47B15}"/>
              </a:ext>
            </a:extLst>
          </p:cNvPr>
          <p:cNvSpPr txBox="1"/>
          <p:nvPr/>
        </p:nvSpPr>
        <p:spPr>
          <a:xfrm>
            <a:off x="3136425" y="2094696"/>
            <a:ext cx="475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  <a:t>감사합니다</a:t>
            </a:r>
            <a:r>
              <a:rPr lang="en-US" altLang="ko-KR" sz="2800" b="1" dirty="0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  <a:t>!</a:t>
            </a:r>
            <a:endParaRPr lang="ko-KR" altLang="en-US" sz="2800" b="1" dirty="0">
              <a:solidFill>
                <a:srgbClr val="4876EF"/>
              </a:solidFill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AE3A7E8-9C4B-4E95-B272-02AEE6E4077B}"/>
              </a:ext>
            </a:extLst>
          </p:cNvPr>
          <p:cNvSpPr txBox="1">
            <a:spLocks/>
          </p:cNvSpPr>
          <p:nvPr/>
        </p:nvSpPr>
        <p:spPr>
          <a:xfrm>
            <a:off x="2413593" y="3502288"/>
            <a:ext cx="6199200" cy="460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rgbClr val="000000"/>
                </a:solidFill>
                <a:latin typeface="Nanum Gothic" panose="020B0604020202020204" charset="-127"/>
                <a:ea typeface="Nanum Gothic" panose="020B0604020202020204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600" b="1" dirty="0"/>
              <a:t>IT</a:t>
            </a:r>
            <a:r>
              <a:rPr lang="ko-KR" altLang="en-US" sz="1600" b="1" dirty="0"/>
              <a:t> 연구소</a:t>
            </a:r>
            <a:br>
              <a:rPr lang="en-US" altLang="ko-KR" sz="1600" b="1" dirty="0"/>
            </a:br>
            <a:r>
              <a:rPr lang="ko-KR" altLang="en-US" sz="1600" b="1" dirty="0"/>
              <a:t>인턴 윤창현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2D53A34-BE37-43D2-A145-2253EE3876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" smtClean="0"/>
              <a:pPr algn="r"/>
              <a:t>12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3426534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DBAD9-4536-445B-9AE0-8BA3EEE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93A978-69F9-40E8-AB33-CCBD640910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9871" y="2402549"/>
            <a:ext cx="1692000" cy="338400"/>
          </a:xfrm>
        </p:spPr>
        <p:txBody>
          <a:bodyPr/>
          <a:lstStyle/>
          <a:p>
            <a:r>
              <a:rPr lang="ko-KR" altLang="en-US" sz="2400" dirty="0"/>
              <a:t>목차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5B163-CAEC-40B5-93E5-750C46347C61}"/>
              </a:ext>
            </a:extLst>
          </p:cNvPr>
          <p:cNvSpPr txBox="1"/>
          <p:nvPr/>
        </p:nvSpPr>
        <p:spPr>
          <a:xfrm>
            <a:off x="2184993" y="864493"/>
            <a:ext cx="475353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개요</a:t>
            </a:r>
            <a:endParaRPr lang="en-US" altLang="ko-KR" sz="2000" b="1" dirty="0">
              <a:solidFill>
                <a:schemeClr val="tx1"/>
              </a:solidFill>
              <a:latin typeface="Nanum Gothic" panose="020B0604020202020204" charset="-127"/>
              <a:ea typeface="Nanum Gothic" panose="020B060402020202020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    - </a:t>
            </a:r>
            <a:r>
              <a:rPr lang="ko-KR" altLang="en-US" sz="1600" dirty="0" err="1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엔터프라이즈급이란</a:t>
            </a:r>
            <a:r>
              <a:rPr lang="en-US" altLang="ko-KR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AAAF6-6D17-47EB-B527-43300D7EC01C}"/>
              </a:ext>
            </a:extLst>
          </p:cNvPr>
          <p:cNvSpPr txBox="1"/>
          <p:nvPr/>
        </p:nvSpPr>
        <p:spPr>
          <a:xfrm>
            <a:off x="2184993" y="1765701"/>
            <a:ext cx="4753536" cy="10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선정 이유</a:t>
            </a:r>
            <a:endParaRPr lang="en-US" altLang="ko-KR" sz="2000" b="1" dirty="0">
              <a:solidFill>
                <a:schemeClr val="tx1"/>
              </a:solidFill>
              <a:latin typeface="Nanum Gothic" panose="020B0604020202020204" charset="-127"/>
              <a:ea typeface="Nanum Gothic" panose="020B060402020202020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    - </a:t>
            </a:r>
            <a:r>
              <a:rPr lang="ko-KR" altLang="en-US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과제의 목적</a:t>
            </a:r>
            <a:endParaRPr lang="en-US" altLang="ko-KR" sz="1600" dirty="0">
              <a:solidFill>
                <a:schemeClr val="tx1"/>
              </a:solidFill>
              <a:latin typeface="Nanum Gothic" panose="020B0604020202020204" charset="-127"/>
              <a:ea typeface="Nanum Gothic" panose="020B060402020202020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    - </a:t>
            </a:r>
            <a:r>
              <a:rPr lang="ko-KR" altLang="en-US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기대 효과</a:t>
            </a:r>
            <a:endParaRPr lang="en-US" altLang="ko-KR" sz="1600" dirty="0">
              <a:solidFill>
                <a:schemeClr val="tx1"/>
              </a:solidFill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020E4C-FE42-41F8-86B1-5AABC368A55D}"/>
              </a:ext>
            </a:extLst>
          </p:cNvPr>
          <p:cNvSpPr txBox="1"/>
          <p:nvPr/>
        </p:nvSpPr>
        <p:spPr>
          <a:xfrm>
            <a:off x="2184993" y="2962375"/>
            <a:ext cx="4753536" cy="191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서비스</a:t>
            </a:r>
            <a:endParaRPr lang="en-US" altLang="ko-KR" sz="2000" b="1" dirty="0">
              <a:solidFill>
                <a:schemeClr val="tx1"/>
              </a:solidFill>
              <a:latin typeface="Nanum Gothic" panose="020B0604020202020204" charset="-127"/>
              <a:ea typeface="Nanum Gothic" panose="020B060402020202020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    - </a:t>
            </a:r>
            <a:r>
              <a:rPr lang="ko-KR" altLang="en-US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요구 사항</a:t>
            </a:r>
            <a:endParaRPr lang="en-US" altLang="ko-KR" sz="1600" dirty="0">
              <a:solidFill>
                <a:schemeClr val="tx1"/>
              </a:solidFill>
              <a:latin typeface="Nanum Gothic" panose="020B0604020202020204" charset="-127"/>
              <a:ea typeface="Nanum Gothic" panose="020B060402020202020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    - </a:t>
            </a:r>
            <a:r>
              <a:rPr lang="ko-KR" altLang="en-US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흐름</a:t>
            </a:r>
            <a:endParaRPr lang="en-US" altLang="ko-KR" sz="1600" dirty="0">
              <a:solidFill>
                <a:schemeClr val="tx1"/>
              </a:solidFill>
              <a:latin typeface="Nanum Gothic" panose="020B0604020202020204" charset="-127"/>
              <a:ea typeface="Nanum Gothic" panose="020B060402020202020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    - DB </a:t>
            </a:r>
            <a:r>
              <a:rPr lang="ko-KR" altLang="en-US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테이블 설계도</a:t>
            </a:r>
            <a:endParaRPr lang="en-US" altLang="ko-KR" sz="1600" dirty="0">
              <a:solidFill>
                <a:schemeClr val="tx1"/>
              </a:solidFill>
              <a:latin typeface="Nanum Gothic" panose="020B0604020202020204" charset="-127"/>
              <a:ea typeface="Nanum Gothic" panose="020B060402020202020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    - </a:t>
            </a:r>
            <a:r>
              <a:rPr lang="ko-KR" altLang="en-US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시스템 구성도</a:t>
            </a:r>
            <a:endParaRPr lang="en-US" altLang="ko-KR" sz="1600" dirty="0">
              <a:solidFill>
                <a:schemeClr val="tx1"/>
              </a:solidFill>
              <a:latin typeface="Nanum Gothic" panose="020B0604020202020204" charset="-127"/>
              <a:ea typeface="Nanum Gothic" panose="020B060402020202020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Nanum Gothic" panose="020B0604020202020204" charset="-127"/>
                <a:ea typeface="Nanum Gothic" panose="020B0604020202020204" charset="-127"/>
              </a:rPr>
              <a:t>    - WBS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26D52FD8-E584-43A8-BA5B-33BFA0C4CA6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</a:t>
            </a:fld>
            <a:endParaRPr lang="ko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B813B8D-F1F2-455C-BA28-9A73B542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19" y="3153260"/>
            <a:ext cx="1416025" cy="19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5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9F67E-2581-4E27-BF17-C1AA536D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엔터프라이즈급이란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D16996-57B1-4CAE-9439-A824FDB247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선정 이유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E42801-7FF1-4C22-9B3F-2492170C53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1B0AF6-3BB9-4A17-86B0-353854700F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08384-72E5-4CEE-A048-3265AFDF9DC0}"/>
              </a:ext>
            </a:extLst>
          </p:cNvPr>
          <p:cNvSpPr txBox="1"/>
          <p:nvPr/>
        </p:nvSpPr>
        <p:spPr>
          <a:xfrm>
            <a:off x="2400146" y="2202418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i="0" dirty="0">
                <a:solidFill>
                  <a:srgbClr val="424242"/>
                </a:solidFill>
                <a:effectLst/>
                <a:latin typeface="Nanum Gothic" panose="020B0604020202020204" charset="-127"/>
              </a:rPr>
              <a:t>◎ </a:t>
            </a:r>
            <a:r>
              <a:rPr lang="ko-KR" altLang="en-US" sz="1800" dirty="0">
                <a:latin typeface="Nanum Gothic" panose="020B0604020202020204" charset="-127"/>
                <a:ea typeface="Nanum Gothic" panose="020B0604020202020204" charset="-127"/>
              </a:rPr>
              <a:t>기존 </a:t>
            </a:r>
            <a:r>
              <a:rPr lang="ko-KR" altLang="en-US" sz="1800" dirty="0">
                <a:latin typeface="나눔고딕" panose="020D0604000000000000" pitchFamily="34" charset="-127"/>
                <a:ea typeface="나눔고딕" panose="020D0604000000000000" pitchFamily="34" charset="-127"/>
              </a:rPr>
              <a:t>데이터</a:t>
            </a:r>
            <a:r>
              <a:rPr lang="ko-KR" altLang="en-US" sz="1800" dirty="0">
                <a:latin typeface="Nanum Gothic" panose="020B0604020202020204" charset="-127"/>
                <a:ea typeface="Nanum Gothic" panose="020B0604020202020204" charset="-127"/>
              </a:rPr>
              <a:t> 베이스 및 툴과 호환 가능</a:t>
            </a:r>
            <a:endParaRPr lang="en-US" altLang="ko-KR" sz="1800" dirty="0"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D8AFA-8A4F-4A5D-8055-A20EE77A0137}"/>
              </a:ext>
            </a:extLst>
          </p:cNvPr>
          <p:cNvSpPr txBox="1"/>
          <p:nvPr/>
        </p:nvSpPr>
        <p:spPr>
          <a:xfrm>
            <a:off x="2400145" y="2910150"/>
            <a:ext cx="499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i="0" dirty="0">
                <a:solidFill>
                  <a:srgbClr val="424242"/>
                </a:solidFill>
                <a:effectLst/>
                <a:latin typeface="Nanum Gothic" panose="020B0604020202020204" charset="-127"/>
              </a:rPr>
              <a:t>◎ </a:t>
            </a:r>
            <a:r>
              <a:rPr lang="ko-KR" altLang="en-US" sz="1800" dirty="0">
                <a:latin typeface="Nanum Gothic" panose="020B0604020202020204" charset="-127"/>
                <a:ea typeface="Nanum Gothic" panose="020B0604020202020204" charset="-127"/>
              </a:rPr>
              <a:t>특정 부서의 요구 사항에 맞게 사용자 정의 가능</a:t>
            </a:r>
            <a:endParaRPr lang="en-US" altLang="ko-KR" sz="1800" dirty="0"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3E579-536C-462A-A007-92B35BE90902}"/>
              </a:ext>
            </a:extLst>
          </p:cNvPr>
          <p:cNvSpPr txBox="1"/>
          <p:nvPr/>
        </p:nvSpPr>
        <p:spPr>
          <a:xfrm>
            <a:off x="2400144" y="4325614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i="0" dirty="0">
                <a:solidFill>
                  <a:srgbClr val="424242"/>
                </a:solidFill>
                <a:effectLst/>
                <a:latin typeface="Nanum Gothic" panose="020B0604020202020204" charset="-127"/>
              </a:rPr>
              <a:t>◎ </a:t>
            </a:r>
            <a:r>
              <a:rPr lang="ko-KR" altLang="en-US" sz="1800" dirty="0">
                <a:latin typeface="Nanum Gothic" panose="020B0604020202020204" charset="-127"/>
                <a:ea typeface="Nanum Gothic" panose="020B0604020202020204" charset="-127"/>
              </a:rPr>
              <a:t>외부 리스크 및 데이터 </a:t>
            </a:r>
            <a:r>
              <a:rPr lang="ko-KR" altLang="en-US" sz="1800" dirty="0" err="1">
                <a:latin typeface="Nanum Gothic" panose="020B0604020202020204" charset="-127"/>
                <a:ea typeface="Nanum Gothic" panose="020B0604020202020204" charset="-127"/>
              </a:rPr>
              <a:t>유출로부터</a:t>
            </a:r>
            <a:r>
              <a:rPr lang="ko-KR" altLang="en-US" sz="1800" dirty="0">
                <a:latin typeface="Nanum Gothic" panose="020B0604020202020204" charset="-127"/>
                <a:ea typeface="Nanum Gothic" panose="020B0604020202020204" charset="-127"/>
              </a:rPr>
              <a:t> 보안</a:t>
            </a:r>
            <a:endParaRPr lang="en-US" altLang="ko-KR" sz="1800" dirty="0"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D6B9A-A9CD-4D97-B1B7-597AF43C89F1}"/>
              </a:ext>
            </a:extLst>
          </p:cNvPr>
          <p:cNvSpPr txBox="1"/>
          <p:nvPr/>
        </p:nvSpPr>
        <p:spPr>
          <a:xfrm>
            <a:off x="2400143" y="3617882"/>
            <a:ext cx="399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i="0" dirty="0">
                <a:solidFill>
                  <a:srgbClr val="424242"/>
                </a:solidFill>
                <a:effectLst/>
                <a:latin typeface="Nanum Gothic" panose="020B0604020202020204" charset="-127"/>
              </a:rPr>
              <a:t>◎ </a:t>
            </a:r>
            <a:r>
              <a:rPr lang="ko-KR" altLang="en-US" sz="1800" dirty="0">
                <a:latin typeface="Nanum Gothic" panose="020B0604020202020204" charset="-127"/>
                <a:ea typeface="Nanum Gothic" panose="020B0604020202020204" charset="-127"/>
              </a:rPr>
              <a:t>비즈니스 요구 사항에 맞게 확장 가능</a:t>
            </a:r>
            <a:endParaRPr lang="en-US" altLang="ko-KR" sz="1800" dirty="0"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C0F874C-93E0-424D-9E15-62953A83216C}"/>
              </a:ext>
            </a:extLst>
          </p:cNvPr>
          <p:cNvSpPr/>
          <p:nvPr/>
        </p:nvSpPr>
        <p:spPr>
          <a:xfrm>
            <a:off x="2691538" y="948776"/>
            <a:ext cx="5692655" cy="811272"/>
          </a:xfrm>
          <a:prstGeom prst="roundRect">
            <a:avLst/>
          </a:prstGeom>
          <a:solidFill>
            <a:srgbClr val="487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 Gothic" panose="020B0604020202020204" charset="-127"/>
                <a:ea typeface="Nanum Gothic" panose="020B0604020202020204" charset="-127"/>
              </a:rPr>
              <a:t>대규모 데이터 처리와 트랜잭션이 동시에 </a:t>
            </a:r>
            <a:br>
              <a:rPr lang="en-US" altLang="ko-KR" sz="1600" dirty="0">
                <a:latin typeface="Nanum Gothic" panose="020B0604020202020204" charset="-127"/>
                <a:ea typeface="Nanum Gothic" panose="020B0604020202020204" charset="-127"/>
              </a:rPr>
            </a:br>
            <a:r>
              <a:rPr lang="ko-KR" altLang="en-US" sz="1600" dirty="0">
                <a:latin typeface="Nanum Gothic" panose="020B0604020202020204" charset="-127"/>
                <a:ea typeface="Nanum Gothic" panose="020B0604020202020204" charset="-127"/>
              </a:rPr>
              <a:t>여러 사용자로부터 행해지는 매우 큰 규모의 환경</a:t>
            </a:r>
            <a:endParaRPr lang="en-US" altLang="ko-KR" sz="1600" dirty="0"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7F88E53-54D2-49A5-8E7D-7EB4E073E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ko" smtClean="0"/>
              <a:pPr algn="r"/>
              <a:t>3</a:t>
            </a:fld>
            <a:endParaRPr lang="ko" altLang="en-US" dirty="0"/>
          </a:p>
        </p:txBody>
      </p:sp>
    </p:spTree>
    <p:extLst>
      <p:ext uri="{BB962C8B-B14F-4D97-AF65-F5344CB8AC3E}">
        <p14:creationId xmlns:p14="http://schemas.microsoft.com/office/powerpoint/2010/main" val="267071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09813C-AEE2-42BD-91E0-5F167BF2B87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08D3BCD-FC5F-4B4C-8F69-882D2EAA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과제의 목적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703070-25C1-4E13-8FBE-A74AC9754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선정 이유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2EC609-B4D8-49DD-8DB4-2091B79C30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B88D638-2171-46B5-942F-855118D02F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9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A3A806B-9C4E-4E8D-A935-D754E5DD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08" y="1755904"/>
            <a:ext cx="1111488" cy="7263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96BD81-B6F5-4D7E-B1DF-FE83B88E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456" y="1755903"/>
            <a:ext cx="718673" cy="726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44934F-BEF3-4E3D-9186-7DCA19D30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065" y="3767250"/>
            <a:ext cx="718673" cy="7186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23B8CB-B8AD-4674-B047-4ADFCBDD7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810" y="2749396"/>
            <a:ext cx="726319" cy="7263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CECD54-DFE4-40CA-9B46-DACA3BEF7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1724" y="3758705"/>
            <a:ext cx="726319" cy="7263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B2F40D-854B-457F-8A89-A3B1647A1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1508" y="2756965"/>
            <a:ext cx="1045789" cy="726998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BB63896-7A2E-4039-A5F9-A02852674050}"/>
              </a:ext>
            </a:extLst>
          </p:cNvPr>
          <p:cNvSpPr/>
          <p:nvPr/>
        </p:nvSpPr>
        <p:spPr>
          <a:xfrm>
            <a:off x="2443017" y="1467159"/>
            <a:ext cx="2588559" cy="3254188"/>
          </a:xfrm>
          <a:prstGeom prst="roundRect">
            <a:avLst/>
          </a:prstGeom>
          <a:noFill/>
          <a:ln>
            <a:solidFill>
              <a:srgbClr val="4876E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B5883CD-9063-4D88-8466-D284C5595820}"/>
              </a:ext>
            </a:extLst>
          </p:cNvPr>
          <p:cNvSpPr/>
          <p:nvPr/>
        </p:nvSpPr>
        <p:spPr>
          <a:xfrm>
            <a:off x="5339737" y="2902308"/>
            <a:ext cx="437030" cy="265313"/>
          </a:xfrm>
          <a:prstGeom prst="rightArrow">
            <a:avLst/>
          </a:prstGeom>
          <a:noFill/>
          <a:ln>
            <a:solidFill>
              <a:srgbClr val="B4C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AD422EE-C456-4B29-B8FF-583643496C8E}"/>
              </a:ext>
            </a:extLst>
          </p:cNvPr>
          <p:cNvSpPr/>
          <p:nvPr/>
        </p:nvSpPr>
        <p:spPr>
          <a:xfrm>
            <a:off x="6084929" y="1467159"/>
            <a:ext cx="2588559" cy="3254188"/>
          </a:xfrm>
          <a:prstGeom prst="roundRect">
            <a:avLst/>
          </a:prstGeom>
          <a:noFill/>
          <a:ln>
            <a:solidFill>
              <a:srgbClr val="00D3A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44E143-F3CE-4057-A6D5-74A956D48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423" y="2666325"/>
            <a:ext cx="1165393" cy="726319"/>
          </a:xfrm>
          <a:prstGeom prst="rect">
            <a:avLst/>
          </a:prstGeom>
        </p:spPr>
      </p:pic>
      <p:pic>
        <p:nvPicPr>
          <p:cNvPr id="28" name="그림 27" descr="클립아트이(가) 표시된 사진&#10;&#10;자동 생성된 설명">
            <a:extLst>
              <a:ext uri="{FF2B5EF4-FFF2-40B4-BE49-F238E27FC236}">
                <a16:creationId xmlns:a16="http://schemas.microsoft.com/office/drawing/2014/main" id="{87E97F31-4991-435E-A37A-5EDB42C12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4370" y="1755903"/>
            <a:ext cx="817653" cy="726319"/>
          </a:xfrm>
          <a:prstGeom prst="rect">
            <a:avLst/>
          </a:prstGeom>
        </p:spPr>
      </p:pic>
      <p:pic>
        <p:nvPicPr>
          <p:cNvPr id="32" name="그림 3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F4FDD05-B4F2-4BDA-9F74-776742D9F7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9685" y="1755903"/>
            <a:ext cx="734508" cy="72538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C582F24-FBA9-41CC-910B-1FCEBD3BF6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0696" y="2695017"/>
            <a:ext cx="725384" cy="72538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01DC829-9920-47A9-91B9-ACCFF6636E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3861" y="3576747"/>
            <a:ext cx="1165393" cy="726319"/>
          </a:xfrm>
          <a:prstGeom prst="rect">
            <a:avLst/>
          </a:prstGeom>
        </p:spPr>
      </p:pic>
      <p:pic>
        <p:nvPicPr>
          <p:cNvPr id="38" name="그림 37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A448146C-D05F-45C3-BD7E-99B997C578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0696" y="3576747"/>
            <a:ext cx="726319" cy="72631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C98827F-B468-4B77-B4AC-ECEF14B0B2D7}"/>
              </a:ext>
            </a:extLst>
          </p:cNvPr>
          <p:cNvSpPr txBox="1"/>
          <p:nvPr/>
        </p:nvSpPr>
        <p:spPr>
          <a:xfrm>
            <a:off x="7200258" y="4312151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Nanum Gothic" panose="020B0604020202020204" charset="-127"/>
                <a:ea typeface="Nanum Gothic" panose="020B0604020202020204" charset="-127"/>
              </a:rPr>
              <a:t>…</a:t>
            </a:r>
            <a:endParaRPr lang="ko-KR" altLang="en-US" sz="2000" b="1" dirty="0"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DFC292-F6ED-45C2-AE35-D4DA0CE9ED7E}"/>
              </a:ext>
            </a:extLst>
          </p:cNvPr>
          <p:cNvSpPr txBox="1"/>
          <p:nvPr/>
        </p:nvSpPr>
        <p:spPr>
          <a:xfrm>
            <a:off x="3047821" y="895858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  <a:t>Application</a:t>
            </a:r>
            <a:endParaRPr lang="ko-KR" altLang="en-US" sz="2000" b="1" dirty="0">
              <a:solidFill>
                <a:srgbClr val="4876EF"/>
              </a:solidFill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85F781-3487-4417-83B2-7C0CF47744E1}"/>
              </a:ext>
            </a:extLst>
          </p:cNvPr>
          <p:cNvSpPr txBox="1"/>
          <p:nvPr/>
        </p:nvSpPr>
        <p:spPr>
          <a:xfrm>
            <a:off x="6624033" y="890908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D3AB"/>
                </a:solidFill>
                <a:latin typeface="나눔고딕" panose="020D0604000000000000" pitchFamily="34" charset="-127"/>
                <a:ea typeface="나눔고딕" panose="020D0604000000000000" pitchFamily="34" charset="-127"/>
              </a:rPr>
              <a:t>Tech </a:t>
            </a:r>
            <a:r>
              <a:rPr lang="en-US" altLang="ko-KR" sz="2000" b="1" dirty="0">
                <a:solidFill>
                  <a:srgbClr val="00D3AB"/>
                </a:solidFill>
                <a:latin typeface="Nanum Gothic" panose="020B0604020202020204" charset="-127"/>
                <a:ea typeface="Nanum Gothic" panose="020B0604020202020204" charset="-127"/>
              </a:rPr>
              <a:t>Stack</a:t>
            </a:r>
            <a:endParaRPr lang="ko-KR" altLang="en-US" sz="2000" b="1" dirty="0">
              <a:solidFill>
                <a:srgbClr val="00D3AB"/>
              </a:solidFill>
              <a:latin typeface="Nanum Gothic" panose="020B0604020202020204" charset="-127"/>
              <a:ea typeface="Nanum Gothic" panose="020B06040202020202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91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09813C-AEE2-42BD-91E0-5F167BF2B87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08D3BCD-FC5F-4B4C-8F69-882D2EAA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 효과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703070-25C1-4E13-8FBE-A74AC9754C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선정 이유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2EC609-B4D8-49DD-8DB4-2091B79C30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B88D638-2171-46B5-942F-855118D02F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A4EE166-0311-4A0B-BC68-3011A14E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839" y="3328124"/>
            <a:ext cx="1279668" cy="11264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FF668E-C9D3-4282-A2F0-4A8FCA1EF486}"/>
              </a:ext>
            </a:extLst>
          </p:cNvPr>
          <p:cNvSpPr txBox="1"/>
          <p:nvPr/>
        </p:nvSpPr>
        <p:spPr>
          <a:xfrm>
            <a:off x="5215646" y="4454592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D3AB"/>
                </a:solidFill>
                <a:latin typeface="Nanum Gothic" panose="020B0604020202020204" charset="-127"/>
                <a:ea typeface="Nanum Gothic" panose="020B0604020202020204" charset="-127"/>
              </a:rPr>
              <a:t>User</a:t>
            </a:r>
            <a:endParaRPr lang="ko-KR" altLang="en-US" sz="2000" b="1" dirty="0">
              <a:solidFill>
                <a:srgbClr val="00D3AB"/>
              </a:solidFill>
              <a:latin typeface="Nanum Gothic" panose="020B0604020202020204" charset="-127"/>
              <a:ea typeface="Nanum Gothic" panose="020B060402020202020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2A8DA9-F2D0-4D2E-B833-F0396F5B5754}"/>
              </a:ext>
            </a:extLst>
          </p:cNvPr>
          <p:cNvSpPr/>
          <p:nvPr/>
        </p:nvSpPr>
        <p:spPr>
          <a:xfrm>
            <a:off x="3199602" y="1316243"/>
            <a:ext cx="4744142" cy="3664323"/>
          </a:xfrm>
          <a:prstGeom prst="ellipse">
            <a:avLst/>
          </a:prstGeom>
          <a:noFill/>
          <a:ln>
            <a:solidFill>
              <a:srgbClr val="B4C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212A57F-F5A4-4DD3-87F8-65CDAC287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535" y="946317"/>
            <a:ext cx="1016277" cy="1003652"/>
          </a:xfrm>
          <a:prstGeom prst="rect">
            <a:avLst/>
          </a:prstGeom>
        </p:spPr>
      </p:pic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A7B7A360-444F-496E-953D-9F468B1EE99D}"/>
              </a:ext>
            </a:extLst>
          </p:cNvPr>
          <p:cNvSpPr/>
          <p:nvPr/>
        </p:nvSpPr>
        <p:spPr>
          <a:xfrm>
            <a:off x="3574279" y="2992212"/>
            <a:ext cx="1130270" cy="899146"/>
          </a:xfrm>
          <a:prstGeom prst="wedgeEllipseCallout">
            <a:avLst>
              <a:gd name="adj1" fmla="val 46981"/>
              <a:gd name="adj2" fmla="val 49040"/>
            </a:avLst>
          </a:prstGeom>
          <a:solidFill>
            <a:srgbClr val="487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암호화 방법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457BE284-56E6-4B37-976F-0CF5AD6136C4}"/>
              </a:ext>
            </a:extLst>
          </p:cNvPr>
          <p:cNvSpPr/>
          <p:nvPr/>
        </p:nvSpPr>
        <p:spPr>
          <a:xfrm>
            <a:off x="4242703" y="1979405"/>
            <a:ext cx="1130270" cy="899146"/>
          </a:xfrm>
          <a:prstGeom prst="wedgeEllipseCallout">
            <a:avLst>
              <a:gd name="adj1" fmla="val 29135"/>
              <a:gd name="adj2" fmla="val 67734"/>
            </a:avLst>
          </a:prstGeom>
          <a:solidFill>
            <a:srgbClr val="487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인증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r>
              <a:rPr lang="ko-KR" altLang="en-US" b="1" dirty="0"/>
              <a:t>방법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D66AC21D-57E5-4033-AF02-202DC38E746F}"/>
              </a:ext>
            </a:extLst>
          </p:cNvPr>
          <p:cNvSpPr/>
          <p:nvPr/>
        </p:nvSpPr>
        <p:spPr>
          <a:xfrm>
            <a:off x="5785829" y="1979405"/>
            <a:ext cx="1130270" cy="899146"/>
          </a:xfrm>
          <a:prstGeom prst="wedgeEllipseCallout">
            <a:avLst>
              <a:gd name="adj1" fmla="val -26187"/>
              <a:gd name="adj2" fmla="val 66986"/>
            </a:avLst>
          </a:prstGeom>
          <a:solidFill>
            <a:srgbClr val="487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유효성 검사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B06C6706-91AE-4F96-BD05-619591D9CCF8}"/>
              </a:ext>
            </a:extLst>
          </p:cNvPr>
          <p:cNvSpPr/>
          <p:nvPr/>
        </p:nvSpPr>
        <p:spPr>
          <a:xfrm>
            <a:off x="6512490" y="2992212"/>
            <a:ext cx="1130270" cy="899146"/>
          </a:xfrm>
          <a:prstGeom prst="wedgeEllipseCallout">
            <a:avLst>
              <a:gd name="adj1" fmla="val -47602"/>
              <a:gd name="adj2" fmla="val 50536"/>
            </a:avLst>
          </a:prstGeom>
          <a:solidFill>
            <a:srgbClr val="487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휴면 정책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137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 animBg="1"/>
      <p:bldP spid="18" grpId="0" animBg="1"/>
      <p:bldP spid="31" grpId="0" animBg="1"/>
      <p:bldP spid="33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CEB3A8-49E8-4AA0-B209-94BB1185C8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43AC62-6DC7-4C50-80BE-75E01678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 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F9E3DA-AE2A-4049-80BF-F391CF521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선정 이유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576FCB-8C7D-4A1A-B3C3-A8DFD4F3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2DDB478-3F11-48FF-ADF9-D4DC93C42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A14CE16-31A5-4C86-88DE-863832A9E441}"/>
              </a:ext>
            </a:extLst>
          </p:cNvPr>
          <p:cNvSpPr/>
          <p:nvPr/>
        </p:nvSpPr>
        <p:spPr>
          <a:xfrm>
            <a:off x="3059072" y="1748832"/>
            <a:ext cx="2140442" cy="2690841"/>
          </a:xfrm>
          <a:prstGeom prst="roundRect">
            <a:avLst/>
          </a:prstGeom>
          <a:solidFill>
            <a:srgbClr val="4876EF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 dirty="0"/>
              <a:t>회원 가입</a:t>
            </a:r>
            <a:endParaRPr lang="en-US" altLang="ko-KR" b="1" dirty="0"/>
          </a:p>
          <a:p>
            <a:pPr algn="ctr">
              <a:lnSpc>
                <a:spcPct val="200000"/>
              </a:lnSpc>
            </a:pPr>
            <a:r>
              <a:rPr lang="ko-KR" altLang="en-US" b="1" dirty="0"/>
              <a:t>로그인 </a:t>
            </a:r>
            <a:r>
              <a:rPr lang="en-US" altLang="ko-KR" b="1" dirty="0"/>
              <a:t>/</a:t>
            </a:r>
            <a:r>
              <a:rPr lang="ko-KR" altLang="en-US" b="1" dirty="0"/>
              <a:t> 로그아웃</a:t>
            </a:r>
            <a:endParaRPr lang="en-US" altLang="ko-KR" b="1" dirty="0"/>
          </a:p>
          <a:p>
            <a:pPr algn="ctr">
              <a:lnSpc>
                <a:spcPct val="200000"/>
              </a:lnSpc>
            </a:pPr>
            <a:r>
              <a:rPr lang="ko-KR" altLang="en-US" b="1" dirty="0"/>
              <a:t>개인정보 수정</a:t>
            </a:r>
            <a:endParaRPr lang="en-US" altLang="ko-KR" b="1" dirty="0"/>
          </a:p>
          <a:p>
            <a:pPr algn="ctr">
              <a:lnSpc>
                <a:spcPct val="200000"/>
              </a:lnSpc>
            </a:pPr>
            <a:r>
              <a:rPr lang="ko-KR" altLang="en-US" b="1" dirty="0"/>
              <a:t>회원 탈퇴 </a:t>
            </a:r>
            <a:r>
              <a:rPr lang="en-US" altLang="ko-KR" b="1" dirty="0"/>
              <a:t>/ </a:t>
            </a:r>
            <a:r>
              <a:rPr lang="ko-KR" altLang="en-US" b="1" dirty="0"/>
              <a:t>해제</a:t>
            </a:r>
            <a:endParaRPr lang="en-US" altLang="ko-KR" b="1" dirty="0"/>
          </a:p>
          <a:p>
            <a:pPr algn="ctr">
              <a:lnSpc>
                <a:spcPct val="200000"/>
              </a:lnSpc>
            </a:pPr>
            <a:r>
              <a:rPr lang="ko-KR" altLang="en-US" b="1" dirty="0"/>
              <a:t>휴면 계정 해제</a:t>
            </a:r>
            <a:endParaRPr lang="en-US" altLang="ko-KR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02E41A9-3522-4734-9F1D-B238D5DE7B4D}"/>
              </a:ext>
            </a:extLst>
          </p:cNvPr>
          <p:cNvSpPr/>
          <p:nvPr/>
        </p:nvSpPr>
        <p:spPr>
          <a:xfrm>
            <a:off x="5957183" y="1748832"/>
            <a:ext cx="2140442" cy="2690841"/>
          </a:xfrm>
          <a:prstGeom prst="roundRect">
            <a:avLst/>
          </a:prstGeom>
          <a:solidFill>
            <a:srgbClr val="00D3AB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b="1" dirty="0"/>
              <a:t>로그인 </a:t>
            </a:r>
            <a:r>
              <a:rPr lang="en-US" altLang="ko-KR" b="1" dirty="0"/>
              <a:t>/ </a:t>
            </a:r>
            <a:r>
              <a:rPr lang="ko-KR" altLang="en-US" b="1" dirty="0"/>
              <a:t>로그아웃</a:t>
            </a:r>
            <a:endParaRPr lang="en-US" altLang="ko-KR" b="1" dirty="0"/>
          </a:p>
          <a:p>
            <a:pPr algn="ctr">
              <a:lnSpc>
                <a:spcPct val="200000"/>
              </a:lnSpc>
            </a:pPr>
            <a:r>
              <a:rPr lang="ko-KR" altLang="en-US" b="1" dirty="0"/>
              <a:t>회원 정보 리스트</a:t>
            </a:r>
            <a:endParaRPr lang="en-US" altLang="ko-KR" b="1" dirty="0"/>
          </a:p>
          <a:p>
            <a:pPr algn="ctr">
              <a:lnSpc>
                <a:spcPct val="200000"/>
              </a:lnSpc>
            </a:pPr>
            <a:r>
              <a:rPr lang="ko-KR" altLang="en-US" b="1" dirty="0"/>
              <a:t>회원 정보 검색</a:t>
            </a:r>
            <a:endParaRPr lang="en-US" altLang="ko-KR" b="1" dirty="0"/>
          </a:p>
          <a:p>
            <a:pPr algn="ctr">
              <a:lnSpc>
                <a:spcPct val="200000"/>
              </a:lnSpc>
            </a:pPr>
            <a:r>
              <a:rPr lang="ko-KR" altLang="en-US" b="1" dirty="0"/>
              <a:t>회원 정보 수정</a:t>
            </a:r>
            <a:endParaRPr lang="en-US" altLang="ko-KR" b="1" dirty="0"/>
          </a:p>
          <a:p>
            <a:pPr algn="ctr">
              <a:lnSpc>
                <a:spcPct val="200000"/>
              </a:lnSpc>
            </a:pPr>
            <a:r>
              <a:rPr lang="ko-KR" altLang="en-US" b="1" dirty="0"/>
              <a:t>회원 </a:t>
            </a:r>
            <a:r>
              <a:rPr lang="ko-KR" altLang="en-US" b="1" dirty="0" err="1"/>
              <a:t>블락</a:t>
            </a:r>
            <a:r>
              <a:rPr lang="ko-KR" altLang="en-US" b="1" dirty="0"/>
              <a:t> </a:t>
            </a:r>
            <a:r>
              <a:rPr lang="en-US" altLang="ko-KR" b="1" dirty="0"/>
              <a:t>/ </a:t>
            </a:r>
            <a:r>
              <a:rPr lang="ko-KR" altLang="en-US" b="1" dirty="0"/>
              <a:t>해제</a:t>
            </a:r>
            <a:endParaRPr lang="en-US" altLang="ko-KR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DFCC8-9E67-4A98-BBEE-21B5D80EAB7A}"/>
              </a:ext>
            </a:extLst>
          </p:cNvPr>
          <p:cNvSpPr txBox="1"/>
          <p:nvPr/>
        </p:nvSpPr>
        <p:spPr>
          <a:xfrm>
            <a:off x="3676284" y="1295265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4876EF"/>
                </a:solidFill>
                <a:latin typeface="Nanum Gothic" panose="020B0604020202020204" charset="-127"/>
                <a:ea typeface="Nanum Gothic" panose="020B0604020202020204" charset="-127"/>
              </a:rPr>
              <a:t>사용자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3D2F0-4FC7-4E3F-AAC4-18BB47E8F15D}"/>
              </a:ext>
            </a:extLst>
          </p:cNvPr>
          <p:cNvSpPr txBox="1"/>
          <p:nvPr/>
        </p:nvSpPr>
        <p:spPr>
          <a:xfrm>
            <a:off x="6574395" y="1295265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D3AB"/>
                </a:solidFill>
                <a:latin typeface="Nanum Gothic" panose="020B0604020202020204" charset="-127"/>
                <a:ea typeface="Nanum Gothic" panose="020B0604020202020204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07635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CEB3A8-49E8-4AA0-B209-94BB1185C8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43AC62-6DC7-4C50-80BE-75E01678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흐름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F9E3DA-AE2A-4049-80BF-F391CF521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선정 이유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576FCB-8C7D-4A1A-B3C3-A8DFD4F3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2DDB478-3F11-48FF-ADF9-D4DC93C42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D7E742-6AC8-463E-B02E-DD0E4200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5691" y="926278"/>
            <a:ext cx="5730909" cy="40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26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CEB3A8-49E8-4AA0-B209-94BB1185C8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8</a:t>
            </a:fld>
            <a:endParaRPr lang="ko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43AC62-6DC7-4C50-80BE-75E01678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흐름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F9E3DA-AE2A-4049-80BF-F391CF521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선정 이유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576FCB-8C7D-4A1A-B3C3-A8DFD4F3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2DDB478-3F11-48FF-ADF9-D4DC93C42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D7E742-6AC8-463E-B02E-DD0E4200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5691" y="926278"/>
            <a:ext cx="5730908" cy="40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CEB3A8-49E8-4AA0-B209-94BB1185C8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43AC62-6DC7-4C50-80BE-75E01678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</a:t>
            </a:r>
            <a:r>
              <a:rPr lang="ko-KR" altLang="en-US" dirty="0"/>
              <a:t> 테이블 설계도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F9E3DA-AE2A-4049-80BF-F391CF521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선정 이유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576FCB-8C7D-4A1A-B3C3-A8DFD4F3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2DDB478-3F11-48FF-ADF9-D4DC93C42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E92AE-74C4-4896-B82A-48132A57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81526" y="1811767"/>
            <a:ext cx="6312313" cy="22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23799"/>
      </p:ext>
    </p:extLst>
  </p:cSld>
  <p:clrMapOvr>
    <a:masterClrMapping/>
  </p:clrMapOvr>
</p:sld>
</file>

<file path=ppt/theme/theme1.xml><?xml version="1.0" encoding="utf-8"?>
<a:theme xmlns:a="http://schemas.openxmlformats.org/drawingml/2006/main" name="sarami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399</Words>
  <Application>Microsoft Office PowerPoint</Application>
  <PresentationFormat>화면 슬라이드 쇼(16:9)</PresentationFormat>
  <Paragraphs>102</Paragraphs>
  <Slides>12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Nanum Gothic</vt:lpstr>
      <vt:lpstr>Arial</vt:lpstr>
      <vt:lpstr>나눔고딕</vt:lpstr>
      <vt:lpstr>saramin</vt:lpstr>
      <vt:lpstr>IT 연구소 인턴 OJT 1차 과제</vt:lpstr>
      <vt:lpstr>목차</vt:lpstr>
      <vt:lpstr>엔터프라이즈급이란?</vt:lpstr>
      <vt:lpstr>과제의 목적</vt:lpstr>
      <vt:lpstr>기대 효과</vt:lpstr>
      <vt:lpstr>요구 사항</vt:lpstr>
      <vt:lpstr>흐름</vt:lpstr>
      <vt:lpstr>흐름</vt:lpstr>
      <vt:lpstr>DB 테이블 설계도 </vt:lpstr>
      <vt:lpstr>시스템 구성도</vt:lpstr>
      <vt:lpstr>WBS</vt:lpstr>
      <vt:lpstr>IT 연구소 인턴 OJT 1차 과제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윤 창현</cp:lastModifiedBy>
  <cp:revision>33</cp:revision>
  <dcterms:modified xsi:type="dcterms:W3CDTF">2021-07-20T14:03:19Z</dcterms:modified>
</cp:coreProperties>
</file>